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4/15/2021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eekingalpha.com/article/4228210-naspers-and-tencent-minimum-risk-hedging-opportunity" TargetMode="External"/><Relationship Id="rId2" Type="http://schemas.openxmlformats.org/officeDocument/2006/relationships/hyperlink" Target="https://whalewisdom.com/stock/tceh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D2043-E871-4D1F-BB95-5C02E3581D2C}"/>
              </a:ext>
            </a:extLst>
          </p:cNvPr>
          <p:cNvSpPr>
            <a:spLocks noGrp="1"/>
          </p:cNvSpPr>
          <p:nvPr>
            <p:ph type="ctrTitle"/>
          </p:nvPr>
        </p:nvSpPr>
        <p:spPr/>
        <p:txBody>
          <a:bodyPr/>
          <a:lstStyle/>
          <a:p>
            <a:pPr algn="ctr"/>
            <a:r>
              <a:rPr lang="en-US" dirty="0"/>
              <a:t>Tencent Holdings Cash, Bond and Derivatives</a:t>
            </a:r>
            <a:endParaRPr lang="en-KE" dirty="0"/>
          </a:p>
        </p:txBody>
      </p:sp>
      <p:sp>
        <p:nvSpPr>
          <p:cNvPr id="3" name="Subtitle 2">
            <a:extLst>
              <a:ext uri="{FF2B5EF4-FFF2-40B4-BE49-F238E27FC236}">
                <a16:creationId xmlns:a16="http://schemas.microsoft.com/office/drawing/2014/main" id="{1A9F2EC7-03A3-4E97-834C-F61355D6AA78}"/>
              </a:ext>
            </a:extLst>
          </p:cNvPr>
          <p:cNvSpPr>
            <a:spLocks noGrp="1"/>
          </p:cNvSpPr>
          <p:nvPr>
            <p:ph type="subTitle" idx="1"/>
          </p:nvPr>
        </p:nvSpPr>
        <p:spPr/>
        <p:txBody>
          <a:bodyPr/>
          <a:lstStyle/>
          <a:p>
            <a:pPr algn="ctr"/>
            <a:r>
              <a:rPr lang="en-US" dirty="0"/>
              <a:t>Name</a:t>
            </a:r>
          </a:p>
          <a:p>
            <a:pPr algn="ctr"/>
            <a:r>
              <a:rPr lang="en-US" dirty="0"/>
              <a:t>Date</a:t>
            </a:r>
            <a:endParaRPr lang="en-KE" dirty="0"/>
          </a:p>
        </p:txBody>
      </p:sp>
    </p:spTree>
    <p:extLst>
      <p:ext uri="{BB962C8B-B14F-4D97-AF65-F5344CB8AC3E}">
        <p14:creationId xmlns:p14="http://schemas.microsoft.com/office/powerpoint/2010/main" val="112162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85ED5-AAD6-432D-9820-7234A3EF6FBB}"/>
              </a:ext>
            </a:extLst>
          </p:cNvPr>
          <p:cNvSpPr>
            <a:spLocks noGrp="1"/>
          </p:cNvSpPr>
          <p:nvPr>
            <p:ph type="title"/>
          </p:nvPr>
        </p:nvSpPr>
        <p:spPr/>
        <p:txBody>
          <a:bodyPr/>
          <a:lstStyle/>
          <a:p>
            <a:pPr algn="ctr"/>
            <a:r>
              <a:rPr lang="en-US" dirty="0"/>
              <a:t>Tencent Holdings Limited</a:t>
            </a:r>
            <a:endParaRPr lang="en-KE" dirty="0"/>
          </a:p>
        </p:txBody>
      </p:sp>
      <p:sp>
        <p:nvSpPr>
          <p:cNvPr id="3" name="Content Placeholder 2">
            <a:extLst>
              <a:ext uri="{FF2B5EF4-FFF2-40B4-BE49-F238E27FC236}">
                <a16:creationId xmlns:a16="http://schemas.microsoft.com/office/drawing/2014/main" id="{1F104546-52BE-4F4F-BAAC-06C67E302BBA}"/>
              </a:ext>
            </a:extLst>
          </p:cNvPr>
          <p:cNvSpPr>
            <a:spLocks noGrp="1"/>
          </p:cNvSpPr>
          <p:nvPr>
            <p:ph idx="1"/>
          </p:nvPr>
        </p:nvSpPr>
        <p:spPr>
          <a:xfrm>
            <a:off x="489098" y="2160589"/>
            <a:ext cx="8506046" cy="4697411"/>
          </a:xfrm>
        </p:spPr>
        <p:txBody>
          <a:bodyPr>
            <a:normAutofit fontScale="92500" lnSpcReduction="10000"/>
          </a:bodyPr>
          <a:lstStyle/>
          <a:p>
            <a:r>
              <a:rPr lang="en-US" b="0" i="0" dirty="0">
                <a:solidFill>
                  <a:srgbClr val="5F6464"/>
                </a:solidFill>
                <a:effectLst/>
                <a:latin typeface="Times New Roman" panose="02020603050405020304" pitchFamily="18" charset="0"/>
                <a:cs typeface="Times New Roman" panose="02020603050405020304" pitchFamily="18" charset="0"/>
              </a:rPr>
              <a:t>Tencent holdings was founded in 1998 in Shenzhen, China. </a:t>
            </a:r>
          </a:p>
          <a:p>
            <a:r>
              <a:rPr lang="en-US" dirty="0">
                <a:solidFill>
                  <a:srgbClr val="5F6464"/>
                </a:solidFill>
                <a:latin typeface="Times New Roman" panose="02020603050405020304" pitchFamily="18" charset="0"/>
                <a:cs typeface="Times New Roman" panose="02020603050405020304" pitchFamily="18" charset="0"/>
              </a:rPr>
              <a:t>In 2004, t</a:t>
            </a:r>
            <a:r>
              <a:rPr lang="en-US" b="0" i="0" dirty="0">
                <a:solidFill>
                  <a:srgbClr val="5F6464"/>
                </a:solidFill>
                <a:effectLst/>
                <a:latin typeface="Times New Roman" panose="02020603050405020304" pitchFamily="18" charset="0"/>
                <a:cs typeface="Times New Roman" panose="02020603050405020304" pitchFamily="18" charset="0"/>
              </a:rPr>
              <a:t>he company was listed on the Stock exchange of Hong Kong on the Main Board.  </a:t>
            </a:r>
          </a:p>
          <a:p>
            <a:r>
              <a:rPr lang="en-US" b="0" i="0" dirty="0">
                <a:solidFill>
                  <a:srgbClr val="5F6464"/>
                </a:solidFill>
                <a:effectLst/>
                <a:latin typeface="Times New Roman" panose="02020603050405020304" pitchFamily="18" charset="0"/>
                <a:cs typeface="Times New Roman" panose="02020603050405020304" pitchFamily="18" charset="0"/>
              </a:rPr>
              <a:t>Tencent holdings limited is an international tech company. </a:t>
            </a:r>
          </a:p>
          <a:p>
            <a:r>
              <a:rPr lang="en-US" dirty="0">
                <a:solidFill>
                  <a:srgbClr val="5F6464"/>
                </a:solidFill>
                <a:latin typeface="Times New Roman" panose="02020603050405020304" pitchFamily="18" charset="0"/>
                <a:cs typeface="Times New Roman" panose="02020603050405020304" pitchFamily="18" charset="0"/>
              </a:rPr>
              <a:t>The company through the use of technology enriches internet users. </a:t>
            </a:r>
          </a:p>
          <a:p>
            <a:r>
              <a:rPr lang="en-US" b="0" i="0" dirty="0">
                <a:solidFill>
                  <a:srgbClr val="5F6464"/>
                </a:solidFill>
                <a:effectLst/>
                <a:latin typeface="Times New Roman" panose="02020603050405020304" pitchFamily="18" charset="0"/>
                <a:cs typeface="Times New Roman" panose="02020603050405020304" pitchFamily="18" charset="0"/>
              </a:rPr>
              <a:t>The company also assist in upgrading digital services for different enterprises. </a:t>
            </a:r>
          </a:p>
          <a:p>
            <a:r>
              <a:rPr lang="en-US" b="0" i="0" dirty="0">
                <a:solidFill>
                  <a:srgbClr val="5F6464"/>
                </a:solidFill>
                <a:effectLst/>
                <a:latin typeface="Times New Roman" panose="02020603050405020304" pitchFamily="18" charset="0"/>
                <a:cs typeface="Times New Roman" panose="02020603050405020304" pitchFamily="18" charset="0"/>
              </a:rPr>
              <a:t>Through the communication services and the use of various apps the company connects users of digital content to daily life services in just simple steps of few clicks </a:t>
            </a:r>
            <a:r>
              <a:rPr lang="en-US" b="0" i="0">
                <a:solidFill>
                  <a:srgbClr val="5F6464"/>
                </a:solidFill>
                <a:effectLst/>
                <a:latin typeface="Times New Roman" panose="02020603050405020304" pitchFamily="18" charset="0"/>
                <a:cs typeface="Times New Roman" panose="02020603050405020304" pitchFamily="18" charset="0"/>
              </a:rPr>
              <a:t>(</a:t>
            </a:r>
            <a:r>
              <a:rPr lang="en-US" b="0" i="0">
                <a:solidFill>
                  <a:srgbClr val="000000"/>
                </a:solidFill>
                <a:effectLst/>
                <a:latin typeface="Times New Roman" panose="02020603050405020304" pitchFamily="18" charset="0"/>
              </a:rPr>
              <a:t>Tencent, 2017). </a:t>
            </a:r>
            <a:r>
              <a:rPr lang="en-US" b="0" i="0">
                <a:solidFill>
                  <a:srgbClr val="5F6464"/>
                </a:solidFill>
                <a:effectLst/>
                <a:latin typeface="Times New Roman" panose="02020603050405020304" pitchFamily="18" charset="0"/>
                <a:cs typeface="Times New Roman" panose="02020603050405020304" pitchFamily="18" charset="0"/>
              </a:rPr>
              <a:t> </a:t>
            </a:r>
            <a:endParaRPr lang="en-US" b="0" i="0" dirty="0">
              <a:solidFill>
                <a:srgbClr val="5F6464"/>
              </a:solidFill>
              <a:effectLst/>
              <a:latin typeface="Times New Roman" panose="02020603050405020304" pitchFamily="18" charset="0"/>
              <a:cs typeface="Times New Roman" panose="02020603050405020304" pitchFamily="18" charset="0"/>
            </a:endParaRPr>
          </a:p>
          <a:p>
            <a:r>
              <a:rPr lang="en-US" b="0" i="0" dirty="0">
                <a:solidFill>
                  <a:srgbClr val="5F6464"/>
                </a:solidFill>
                <a:effectLst/>
                <a:latin typeface="Times New Roman" panose="02020603050405020304" pitchFamily="18" charset="0"/>
                <a:cs typeface="Times New Roman" panose="02020603050405020304" pitchFamily="18" charset="0"/>
              </a:rPr>
              <a:t>Through the high performance in the various advertising platforms, the company reaches a wide market and high number of clients mostly in China. </a:t>
            </a:r>
          </a:p>
          <a:p>
            <a:r>
              <a:rPr lang="en-US" b="0" i="0" dirty="0">
                <a:solidFill>
                  <a:srgbClr val="5F6464"/>
                </a:solidFill>
                <a:effectLst/>
                <a:latin typeface="Times New Roman" panose="02020603050405020304" pitchFamily="18" charset="0"/>
                <a:cs typeface="Times New Roman" panose="02020603050405020304" pitchFamily="18" charset="0"/>
              </a:rPr>
              <a:t>Through the technology in financial matters, the company also assists various business by providing relevant services which aids in business growth as well as assistance in digital upgrade. </a:t>
            </a:r>
          </a:p>
          <a:p>
            <a:r>
              <a:rPr lang="en-US" dirty="0">
                <a:solidFill>
                  <a:srgbClr val="5F6464"/>
                </a:solidFill>
                <a:latin typeface="Times New Roman" panose="02020603050405020304" pitchFamily="18" charset="0"/>
                <a:cs typeface="Times New Roman" panose="02020603050405020304" pitchFamily="18" charset="0"/>
              </a:rPr>
              <a:t>The company has been consistent in active participation in technological innovations as well as the internet industry developments.</a:t>
            </a:r>
            <a:r>
              <a:rPr lang="en-US" dirty="0">
                <a:solidFill>
                  <a:srgbClr val="5F6464"/>
                </a:solidFill>
                <a:latin typeface="TencentSansw3"/>
              </a:rPr>
              <a:t> </a:t>
            </a:r>
            <a:endParaRPr lang="en-US" b="0" i="0" dirty="0">
              <a:solidFill>
                <a:srgbClr val="5F6464"/>
              </a:solidFill>
              <a:effectLst/>
              <a:latin typeface="TencentSansw3"/>
            </a:endParaRPr>
          </a:p>
        </p:txBody>
      </p:sp>
    </p:spTree>
    <p:extLst>
      <p:ext uri="{BB962C8B-B14F-4D97-AF65-F5344CB8AC3E}">
        <p14:creationId xmlns:p14="http://schemas.microsoft.com/office/powerpoint/2010/main" val="3666466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42EA8-E260-48FD-8B06-C8BEEF7D2CB0}"/>
              </a:ext>
            </a:extLst>
          </p:cNvPr>
          <p:cNvSpPr>
            <a:spLocks noGrp="1"/>
          </p:cNvSpPr>
          <p:nvPr>
            <p:ph type="title"/>
          </p:nvPr>
        </p:nvSpPr>
        <p:spPr/>
        <p:txBody>
          <a:bodyPr/>
          <a:lstStyle/>
          <a:p>
            <a:pPr algn="ctr"/>
            <a:r>
              <a:rPr lang="en-US" dirty="0"/>
              <a:t>Derivatives</a:t>
            </a:r>
            <a:endParaRPr lang="en-KE" dirty="0"/>
          </a:p>
        </p:txBody>
      </p:sp>
      <p:sp>
        <p:nvSpPr>
          <p:cNvPr id="3" name="Content Placeholder 2">
            <a:extLst>
              <a:ext uri="{FF2B5EF4-FFF2-40B4-BE49-F238E27FC236}">
                <a16:creationId xmlns:a16="http://schemas.microsoft.com/office/drawing/2014/main" id="{2D16DD4D-6160-4064-83B9-DD6BA3DC3EB1}"/>
              </a:ext>
            </a:extLst>
          </p:cNvPr>
          <p:cNvSpPr>
            <a:spLocks noGrp="1"/>
          </p:cNvSpPr>
          <p:nvPr>
            <p:ph idx="1"/>
          </p:nvPr>
        </p:nvSpPr>
        <p:spPr>
          <a:xfrm>
            <a:off x="489098" y="2160589"/>
            <a:ext cx="8506046" cy="4697411"/>
          </a:xfrm>
        </p:spPr>
        <p:txBody>
          <a:bodyPr>
            <a:normAutofit/>
          </a:bodyPr>
          <a:lstStyle/>
          <a:p>
            <a:r>
              <a:rPr lang="en-US" b="0" i="0" dirty="0">
                <a:solidFill>
                  <a:srgbClr val="282828"/>
                </a:solidFill>
                <a:effectLst/>
                <a:latin typeface="Times New Roman" panose="02020603050405020304" pitchFamily="18" charset="0"/>
                <a:cs typeface="Times New Roman" panose="02020603050405020304" pitchFamily="18" charset="0"/>
              </a:rPr>
              <a:t>Derivatives are the type of securities that are valued according to the underlying asset based on it. </a:t>
            </a:r>
          </a:p>
          <a:p>
            <a:r>
              <a:rPr lang="en-US" b="0" i="0" dirty="0">
                <a:solidFill>
                  <a:srgbClr val="282828"/>
                </a:solidFill>
                <a:effectLst/>
                <a:latin typeface="Times New Roman" panose="02020603050405020304" pitchFamily="18" charset="0"/>
                <a:cs typeface="Times New Roman" panose="02020603050405020304" pitchFamily="18" charset="0"/>
              </a:rPr>
              <a:t>Therefore the price of the derivative is dependent on the price of the underlying asset meaning that in case of any changes in the price of the underlying asset the derivative changes as well. </a:t>
            </a:r>
          </a:p>
          <a:p>
            <a:r>
              <a:rPr lang="en-US" dirty="0">
                <a:solidFill>
                  <a:srgbClr val="282828"/>
                </a:solidFill>
                <a:latin typeface="Times New Roman" panose="02020603050405020304" pitchFamily="18" charset="0"/>
                <a:cs typeface="Times New Roman" panose="02020603050405020304" pitchFamily="18" charset="0"/>
              </a:rPr>
              <a:t>Derivatives are in different varieties such as the swaps, options, forwards and futures. </a:t>
            </a:r>
          </a:p>
          <a:p>
            <a:r>
              <a:rPr lang="en-US" b="0" i="0" dirty="0">
                <a:solidFill>
                  <a:srgbClr val="282828"/>
                </a:solidFill>
                <a:effectLst/>
                <a:latin typeface="Times New Roman" panose="02020603050405020304" pitchFamily="18" charset="0"/>
                <a:cs typeface="Times New Roman" panose="02020603050405020304" pitchFamily="18" charset="0"/>
              </a:rPr>
              <a:t>The purpose of these derivatives is to ensure they give manufacturers and producers the possibility to hedge the risks (</a:t>
            </a:r>
            <a:r>
              <a:rPr lang="en-US" b="0" i="0" dirty="0" err="1">
                <a:solidFill>
                  <a:srgbClr val="222222"/>
                </a:solidFill>
                <a:effectLst/>
                <a:latin typeface="Times New Roman" panose="02020603050405020304" pitchFamily="18" charset="0"/>
                <a:cs typeface="Times New Roman" panose="02020603050405020304" pitchFamily="18" charset="0"/>
              </a:rPr>
              <a:t>Císař</a:t>
            </a:r>
            <a:r>
              <a:rPr lang="en-US" b="0" i="0" dirty="0">
                <a:solidFill>
                  <a:srgbClr val="222222"/>
                </a:solidFill>
                <a:effectLst/>
                <a:latin typeface="Times New Roman" panose="02020603050405020304" pitchFamily="18" charset="0"/>
                <a:cs typeface="Times New Roman" panose="02020603050405020304" pitchFamily="18" charset="0"/>
              </a:rPr>
              <a:t>, &amp; </a:t>
            </a:r>
            <a:r>
              <a:rPr lang="en-US" b="0" i="0" dirty="0" err="1">
                <a:solidFill>
                  <a:srgbClr val="222222"/>
                </a:solidFill>
                <a:effectLst/>
                <a:latin typeface="Times New Roman" panose="02020603050405020304" pitchFamily="18" charset="0"/>
                <a:cs typeface="Times New Roman" panose="02020603050405020304" pitchFamily="18" charset="0"/>
              </a:rPr>
              <a:t>Dufala</a:t>
            </a:r>
            <a:r>
              <a:rPr lang="en-US" b="0" i="0" dirty="0">
                <a:solidFill>
                  <a:srgbClr val="222222"/>
                </a:solidFill>
                <a:effectLst/>
                <a:latin typeface="Times New Roman" panose="02020603050405020304" pitchFamily="18" charset="0"/>
                <a:cs typeface="Times New Roman" panose="02020603050405020304" pitchFamily="18" charset="0"/>
              </a:rPr>
              <a:t>, 2010). </a:t>
            </a:r>
            <a:r>
              <a:rPr lang="en-US" b="0" i="0" dirty="0">
                <a:solidFill>
                  <a:srgbClr val="282828"/>
                </a:solidFill>
                <a:effectLst/>
                <a:latin typeface="Times New Roman" panose="02020603050405020304" pitchFamily="18" charset="0"/>
                <a:cs typeface="Times New Roman" panose="02020603050405020304" pitchFamily="18" charset="0"/>
              </a:rPr>
              <a:t>. </a:t>
            </a:r>
          </a:p>
          <a:p>
            <a:r>
              <a:rPr lang="en-US" dirty="0">
                <a:solidFill>
                  <a:srgbClr val="282828"/>
                </a:solidFill>
                <a:latin typeface="Times New Roman" panose="02020603050405020304" pitchFamily="18" charset="0"/>
                <a:cs typeface="Times New Roman" panose="02020603050405020304" pitchFamily="18" charset="0"/>
              </a:rPr>
              <a:t>Through the use of derivatives the involved parties agree on sale at an indicated price at a specified later date. </a:t>
            </a:r>
          </a:p>
          <a:p>
            <a:r>
              <a:rPr lang="en-US" dirty="0">
                <a:solidFill>
                  <a:srgbClr val="282828"/>
                </a:solidFill>
                <a:latin typeface="Times New Roman" panose="02020603050405020304" pitchFamily="18" charset="0"/>
                <a:cs typeface="Times New Roman" panose="02020603050405020304" pitchFamily="18" charset="0"/>
              </a:rPr>
              <a:t>Tencent Holdings have used the derivatives in hedging of risks. </a:t>
            </a:r>
            <a:endParaRPr lang="en-US" b="0" i="0" dirty="0">
              <a:solidFill>
                <a:srgbClr val="282828"/>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893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2887-7E17-44FF-974B-B91AE42EDF98}"/>
              </a:ext>
            </a:extLst>
          </p:cNvPr>
          <p:cNvSpPr>
            <a:spLocks noGrp="1"/>
          </p:cNvSpPr>
          <p:nvPr>
            <p:ph type="title"/>
          </p:nvPr>
        </p:nvSpPr>
        <p:spPr/>
        <p:txBody>
          <a:bodyPr/>
          <a:lstStyle/>
          <a:p>
            <a:pPr algn="ctr"/>
            <a:r>
              <a:rPr lang="en-US" dirty="0"/>
              <a:t>Hedging of risks</a:t>
            </a:r>
            <a:endParaRPr lang="en-KE" dirty="0"/>
          </a:p>
        </p:txBody>
      </p:sp>
      <p:sp>
        <p:nvSpPr>
          <p:cNvPr id="3" name="Content Placeholder 2">
            <a:extLst>
              <a:ext uri="{FF2B5EF4-FFF2-40B4-BE49-F238E27FC236}">
                <a16:creationId xmlns:a16="http://schemas.microsoft.com/office/drawing/2014/main" id="{3CCCCADE-946E-434F-ABFA-341E42F43844}"/>
              </a:ext>
            </a:extLst>
          </p:cNvPr>
          <p:cNvSpPr>
            <a:spLocks noGrp="1"/>
          </p:cNvSpPr>
          <p:nvPr>
            <p:ph idx="1"/>
          </p:nvPr>
        </p:nvSpPr>
        <p:spPr>
          <a:xfrm>
            <a:off x="446567" y="2160589"/>
            <a:ext cx="8506047" cy="4697411"/>
          </a:xfrm>
        </p:spPr>
        <p:txBody>
          <a:bodyPr>
            <a:noAutofit/>
          </a:bodyPr>
          <a:lstStyle/>
          <a:p>
            <a:r>
              <a:rPr lang="en-US" sz="1600" b="0" i="0" dirty="0">
                <a:solidFill>
                  <a:srgbClr val="333333"/>
                </a:solidFill>
                <a:effectLst/>
                <a:latin typeface="Times New Roman" panose="02020603050405020304" pitchFamily="18" charset="0"/>
                <a:cs typeface="Times New Roman" panose="02020603050405020304" pitchFamily="18" charset="0"/>
              </a:rPr>
              <a:t>Tencent is among the companies that have been publicly listed in the mutual funds. </a:t>
            </a:r>
          </a:p>
          <a:p>
            <a:r>
              <a:rPr lang="en-US" sz="1600" dirty="0">
                <a:solidFill>
                  <a:srgbClr val="333333"/>
                </a:solidFill>
                <a:latin typeface="Times New Roman" panose="02020603050405020304" pitchFamily="18" charset="0"/>
                <a:cs typeface="Times New Roman" panose="02020603050405020304" pitchFamily="18" charset="0"/>
              </a:rPr>
              <a:t>The company have been listed in the American stock exchange market. </a:t>
            </a:r>
          </a:p>
          <a:p>
            <a:r>
              <a:rPr lang="en-US" sz="1600" dirty="0">
                <a:effectLst/>
                <a:latin typeface="Times New Roman" panose="02020603050405020304" pitchFamily="18" charset="0"/>
                <a:ea typeface="Calibri" panose="020F0502020204030204" pitchFamily="34" charset="0"/>
                <a:cs typeface="Times New Roman" panose="02020603050405020304" pitchFamily="18" charset="0"/>
              </a:rPr>
              <a:t>Hedging against risks in the entrepreneurship is among one of the most crucial activities used by various companies in worldwide in different industries. </a:t>
            </a:r>
            <a:endParaRPr lang="en-KE"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600" b="0" i="0" dirty="0">
                <a:solidFill>
                  <a:srgbClr val="333333"/>
                </a:solidFill>
                <a:effectLst/>
                <a:latin typeface="Times New Roman" panose="02020603050405020304" pitchFamily="18" charset="0"/>
                <a:cs typeface="Times New Roman" panose="02020603050405020304" pitchFamily="18" charset="0"/>
              </a:rPr>
              <a:t>The company has applied the use of derivatives in the hedging of risks especially in the global markets (</a:t>
            </a:r>
            <a:r>
              <a:rPr lang="en-US" sz="1600" b="0" i="0" dirty="0" err="1">
                <a:solidFill>
                  <a:srgbClr val="000000"/>
                </a:solidFill>
                <a:effectLst/>
                <a:latin typeface="Times New Roman" panose="02020603050405020304" pitchFamily="18" charset="0"/>
                <a:cs typeface="Times New Roman" panose="02020603050405020304" pitchFamily="18" charset="0"/>
              </a:rPr>
              <a:t>Taraboulsi</a:t>
            </a:r>
            <a:r>
              <a:rPr lang="en-US" sz="1600" b="0" i="0" dirty="0">
                <a:solidFill>
                  <a:srgbClr val="000000"/>
                </a:solidFill>
                <a:effectLst/>
                <a:latin typeface="Times New Roman" panose="02020603050405020304" pitchFamily="18" charset="0"/>
                <a:cs typeface="Times New Roman" panose="02020603050405020304" pitchFamily="18" charset="0"/>
              </a:rPr>
              <a:t>, 2018)</a:t>
            </a:r>
            <a:r>
              <a:rPr lang="en-US" sz="1600" b="0" i="0" dirty="0">
                <a:solidFill>
                  <a:srgbClr val="333333"/>
                </a:solidFill>
                <a:effectLst/>
                <a:latin typeface="Times New Roman" panose="02020603050405020304" pitchFamily="18" charset="0"/>
                <a:cs typeface="Times New Roman" panose="02020603050405020304" pitchFamily="18" charset="0"/>
              </a:rPr>
              <a:t>. </a:t>
            </a:r>
          </a:p>
          <a:p>
            <a:r>
              <a:rPr lang="en-US" sz="1600" dirty="0">
                <a:solidFill>
                  <a:srgbClr val="333333"/>
                </a:solidFill>
                <a:latin typeface="Times New Roman" panose="02020603050405020304" pitchFamily="18" charset="0"/>
                <a:cs typeface="Times New Roman" panose="02020603050405020304" pitchFamily="18" charset="0"/>
              </a:rPr>
              <a:t>Multinational companies and medium to small enterprises have used the strategies to management the risks globally. </a:t>
            </a:r>
          </a:p>
          <a:p>
            <a:r>
              <a:rPr lang="en-US" sz="1600" b="0" i="0" dirty="0">
                <a:solidFill>
                  <a:srgbClr val="333333"/>
                </a:solidFill>
                <a:effectLst/>
                <a:latin typeface="Times New Roman" panose="02020603050405020304" pitchFamily="18" charset="0"/>
                <a:cs typeface="Times New Roman" panose="02020603050405020304" pitchFamily="18" charset="0"/>
              </a:rPr>
              <a:t>Tencent has made </a:t>
            </a:r>
            <a:r>
              <a:rPr lang="en-US" sz="1600" dirty="0">
                <a:solidFill>
                  <a:srgbClr val="333333"/>
                </a:solidFill>
                <a:latin typeface="Times New Roman" panose="02020603050405020304" pitchFamily="18" charset="0"/>
                <a:cs typeface="Times New Roman" panose="02020603050405020304" pitchFamily="18" charset="0"/>
              </a:rPr>
              <a:t>efforts through creation of teams who will manage the risks. </a:t>
            </a:r>
          </a:p>
          <a:p>
            <a:r>
              <a:rPr lang="en-US" sz="1600" dirty="0">
                <a:solidFill>
                  <a:srgbClr val="333333"/>
                </a:solidFill>
                <a:latin typeface="Times New Roman" panose="02020603050405020304" pitchFamily="18" charset="0"/>
                <a:cs typeface="Times New Roman" panose="02020603050405020304" pitchFamily="18" charset="0"/>
              </a:rPr>
              <a:t>The board of directors established the risks available and ensured that the measures have been put in place to ensure any risk is managed. </a:t>
            </a:r>
          </a:p>
          <a:p>
            <a:r>
              <a:rPr lang="en-US" sz="1600" b="0" i="0" dirty="0">
                <a:solidFill>
                  <a:srgbClr val="333333"/>
                </a:solidFill>
                <a:effectLst/>
                <a:latin typeface="Times New Roman" panose="02020603050405020304" pitchFamily="18" charset="0"/>
                <a:cs typeface="Times New Roman" panose="02020603050405020304" pitchFamily="18" charset="0"/>
              </a:rPr>
              <a:t>However if any risk that may occur grows to be beneficial to the company, there is no hedging. </a:t>
            </a:r>
          </a:p>
          <a:p>
            <a:r>
              <a:rPr lang="en-US" sz="1600" dirty="0">
                <a:solidFill>
                  <a:srgbClr val="333333"/>
                </a:solidFill>
                <a:latin typeface="Times New Roman" panose="02020603050405020304" pitchFamily="18" charset="0"/>
                <a:cs typeface="Times New Roman" panose="02020603050405020304" pitchFamily="18" charset="0"/>
              </a:rPr>
              <a:t>In this regard, the company has prepared to be risk averse.</a:t>
            </a:r>
            <a:endParaRPr lang="en-US" sz="16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092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CA45C-2E7D-46A6-A22D-339D0A98CB92}"/>
              </a:ext>
            </a:extLst>
          </p:cNvPr>
          <p:cNvSpPr>
            <a:spLocks noGrp="1"/>
          </p:cNvSpPr>
          <p:nvPr>
            <p:ph type="title"/>
          </p:nvPr>
        </p:nvSpPr>
        <p:spPr/>
        <p:txBody>
          <a:bodyPr/>
          <a:lstStyle/>
          <a:p>
            <a:pPr algn="ctr"/>
            <a:r>
              <a:rPr lang="en-US" dirty="0"/>
              <a:t>Summary of Hedging in Tencent Holdings Limited</a:t>
            </a:r>
            <a:endParaRPr lang="en-KE" dirty="0"/>
          </a:p>
        </p:txBody>
      </p:sp>
      <p:pic>
        <p:nvPicPr>
          <p:cNvPr id="5" name="Content Placeholder 4">
            <a:extLst>
              <a:ext uri="{FF2B5EF4-FFF2-40B4-BE49-F238E27FC236}">
                <a16:creationId xmlns:a16="http://schemas.microsoft.com/office/drawing/2014/main" id="{57F2C566-F22C-48B5-958A-8C070CA3008D}"/>
              </a:ext>
            </a:extLst>
          </p:cNvPr>
          <p:cNvPicPr>
            <a:picLocks noGrp="1" noChangeAspect="1"/>
          </p:cNvPicPr>
          <p:nvPr>
            <p:ph idx="1"/>
          </p:nvPr>
        </p:nvPicPr>
        <p:blipFill>
          <a:blip r:embed="rId2"/>
          <a:stretch>
            <a:fillRect/>
          </a:stretch>
        </p:blipFill>
        <p:spPr>
          <a:xfrm>
            <a:off x="1149350" y="2670969"/>
            <a:ext cx="7400925" cy="3676650"/>
          </a:xfrm>
        </p:spPr>
      </p:pic>
    </p:spTree>
    <p:extLst>
      <p:ext uri="{BB962C8B-B14F-4D97-AF65-F5344CB8AC3E}">
        <p14:creationId xmlns:p14="http://schemas.microsoft.com/office/powerpoint/2010/main" val="3328223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94084-B51A-45B9-B6A6-1FA8BE09286A}"/>
              </a:ext>
            </a:extLst>
          </p:cNvPr>
          <p:cNvSpPr>
            <a:spLocks noGrp="1"/>
          </p:cNvSpPr>
          <p:nvPr>
            <p:ph type="title"/>
          </p:nvPr>
        </p:nvSpPr>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00AC3415-4FD5-4695-A35C-25148AEF059D}"/>
              </a:ext>
            </a:extLst>
          </p:cNvPr>
          <p:cNvSpPr>
            <a:spLocks noGrp="1"/>
          </p:cNvSpPr>
          <p:nvPr>
            <p:ph idx="1"/>
          </p:nvPr>
        </p:nvSpPr>
        <p:spPr>
          <a:xfrm>
            <a:off x="414670" y="2160589"/>
            <a:ext cx="8859332" cy="4697411"/>
          </a:xfrm>
        </p:spPr>
        <p:txBody>
          <a:bodyPr/>
          <a:lstStyle/>
          <a:p>
            <a:r>
              <a:rPr lang="en-US" b="0" i="0" dirty="0">
                <a:solidFill>
                  <a:srgbClr val="000000"/>
                </a:solidFill>
                <a:effectLst/>
                <a:latin typeface="Times New Roman" panose="02020603050405020304" pitchFamily="18" charset="0"/>
                <a:cs typeface="Times New Roman" panose="02020603050405020304" pitchFamily="18" charset="0"/>
              </a:rPr>
              <a:t>Tencent Holdings Ltd. (2020). </a:t>
            </a:r>
            <a:r>
              <a:rPr lang="en-US" b="0" i="1" dirty="0">
                <a:solidFill>
                  <a:srgbClr val="000000"/>
                </a:solidFill>
                <a:effectLst/>
                <a:latin typeface="Times New Roman" panose="02020603050405020304" pitchFamily="18" charset="0"/>
                <a:cs typeface="Times New Roman" panose="02020603050405020304" pitchFamily="18" charset="0"/>
              </a:rPr>
              <a:t>TCEHY 13F hedge fund and asset management owners</a:t>
            </a:r>
            <a:r>
              <a:rPr lang="en-US" b="0" i="0" dirty="0">
                <a:solidFill>
                  <a:srgbClr val="000000"/>
                </a:solidFill>
                <a:effectLst/>
                <a:latin typeface="Times New Roman" panose="02020603050405020304" pitchFamily="18" charset="0"/>
                <a:cs typeface="Times New Roman" panose="02020603050405020304" pitchFamily="18" charset="0"/>
              </a:rPr>
              <a:t>. Retrieved April 15, 2021, from </a:t>
            </a:r>
            <a:r>
              <a:rPr lang="en-US" b="0" i="0" dirty="0">
                <a:solidFill>
                  <a:srgbClr val="000000"/>
                </a:solidFill>
                <a:effectLst/>
                <a:latin typeface="Times New Roman" panose="02020603050405020304" pitchFamily="18" charset="0"/>
                <a:cs typeface="Times New Roman" panose="02020603050405020304" pitchFamily="18" charset="0"/>
                <a:hlinkClick r:id="rId2"/>
              </a:rPr>
              <a:t>https://whalewisdom.com/stock/tcehy</a:t>
            </a:r>
            <a:endParaRPr lang="en-US" b="0" i="0" dirty="0">
              <a:solidFill>
                <a:srgbClr val="000000"/>
              </a:solidFill>
              <a:effectLst/>
              <a:latin typeface="Times New Roman" panose="02020603050405020304" pitchFamily="18" charset="0"/>
              <a:cs typeface="Times New Roman" panose="02020603050405020304" pitchFamily="18" charset="0"/>
            </a:endParaRPr>
          </a:p>
          <a:p>
            <a:r>
              <a:rPr lang="en-US" b="0" i="0" dirty="0" err="1">
                <a:solidFill>
                  <a:srgbClr val="000000"/>
                </a:solidFill>
                <a:effectLst/>
                <a:latin typeface="Times New Roman" panose="02020603050405020304" pitchFamily="18" charset="0"/>
                <a:cs typeface="Times New Roman" panose="02020603050405020304" pitchFamily="18" charset="0"/>
              </a:rPr>
              <a:t>Taraboulsi</a:t>
            </a:r>
            <a:r>
              <a:rPr lang="en-US" b="0" i="0" dirty="0">
                <a:solidFill>
                  <a:srgbClr val="000000"/>
                </a:solidFill>
                <a:effectLst/>
                <a:latin typeface="Times New Roman" panose="02020603050405020304" pitchFamily="18" charset="0"/>
                <a:cs typeface="Times New Roman" panose="02020603050405020304" pitchFamily="18" charset="0"/>
              </a:rPr>
              <a:t>, R. (2018, December 13). </a:t>
            </a:r>
            <a:r>
              <a:rPr lang="en-US" b="0" i="1" dirty="0">
                <a:solidFill>
                  <a:srgbClr val="000000"/>
                </a:solidFill>
                <a:effectLst/>
                <a:latin typeface="Times New Roman" panose="02020603050405020304" pitchFamily="18" charset="0"/>
                <a:cs typeface="Times New Roman" panose="02020603050405020304" pitchFamily="18" charset="0"/>
              </a:rPr>
              <a:t>Naspers And Tencent: A Minimum-Risk Hedging Opportunity</a:t>
            </a:r>
            <a:r>
              <a:rPr lang="en-US" b="0" i="0" dirty="0">
                <a:solidFill>
                  <a:srgbClr val="000000"/>
                </a:solidFill>
                <a:effectLst/>
                <a:latin typeface="Times New Roman" panose="02020603050405020304" pitchFamily="18" charset="0"/>
                <a:cs typeface="Times New Roman" panose="02020603050405020304" pitchFamily="18" charset="0"/>
              </a:rPr>
              <a:t>. Retrieved April 15, 2021, from </a:t>
            </a:r>
            <a:r>
              <a:rPr lang="en-US" b="0" i="0" dirty="0">
                <a:solidFill>
                  <a:srgbClr val="000000"/>
                </a:solidFill>
                <a:effectLst/>
                <a:latin typeface="Times New Roman" panose="02020603050405020304" pitchFamily="18" charset="0"/>
                <a:cs typeface="Times New Roman" panose="02020603050405020304" pitchFamily="18" charset="0"/>
                <a:hlinkClick r:id="rId3"/>
              </a:rPr>
              <a:t>https://seekingalpha.com/article/4228210-naspers-and-tencent-minimum-risk-hedging-opportunity</a:t>
            </a:r>
            <a:endParaRPr lang="en-US" b="0" i="0" dirty="0">
              <a:solidFill>
                <a:srgbClr val="000000"/>
              </a:solidFill>
              <a:effectLst/>
              <a:latin typeface="Times New Roman" panose="02020603050405020304" pitchFamily="18" charset="0"/>
              <a:cs typeface="Times New Roman" panose="02020603050405020304" pitchFamily="18" charset="0"/>
            </a:endParaRPr>
          </a:p>
          <a:p>
            <a:r>
              <a:rPr lang="en-US" b="0" i="0" dirty="0" err="1">
                <a:solidFill>
                  <a:srgbClr val="222222"/>
                </a:solidFill>
                <a:effectLst/>
                <a:latin typeface="Times New Roman" panose="02020603050405020304" pitchFamily="18" charset="0"/>
                <a:cs typeface="Times New Roman" panose="02020603050405020304" pitchFamily="18" charset="0"/>
              </a:rPr>
              <a:t>Císař</a:t>
            </a:r>
            <a:r>
              <a:rPr lang="en-US" b="0" i="0" dirty="0">
                <a:solidFill>
                  <a:srgbClr val="222222"/>
                </a:solidFill>
                <a:effectLst/>
                <a:latin typeface="Times New Roman" panose="02020603050405020304" pitchFamily="18" charset="0"/>
                <a:cs typeface="Times New Roman" panose="02020603050405020304" pitchFamily="18" charset="0"/>
              </a:rPr>
              <a:t>, R., &amp; </a:t>
            </a:r>
            <a:r>
              <a:rPr lang="en-US" b="0" i="0" dirty="0" err="1">
                <a:solidFill>
                  <a:srgbClr val="222222"/>
                </a:solidFill>
                <a:effectLst/>
                <a:latin typeface="Times New Roman" panose="02020603050405020304" pitchFamily="18" charset="0"/>
                <a:cs typeface="Times New Roman" panose="02020603050405020304" pitchFamily="18" charset="0"/>
              </a:rPr>
              <a:t>Dufala</a:t>
            </a:r>
            <a:r>
              <a:rPr lang="en-US" b="0" i="0" dirty="0">
                <a:solidFill>
                  <a:srgbClr val="222222"/>
                </a:solidFill>
                <a:effectLst/>
                <a:latin typeface="Times New Roman" panose="02020603050405020304" pitchFamily="18" charset="0"/>
                <a:cs typeface="Times New Roman" panose="02020603050405020304" pitchFamily="18" charset="0"/>
              </a:rPr>
              <a:t>, V. (2010). Companies and derivates as a tool to hedge their risk.</a:t>
            </a:r>
          </a:p>
          <a:p>
            <a:r>
              <a:rPr lang="en-US" b="0" i="0" dirty="0">
                <a:solidFill>
                  <a:srgbClr val="000000"/>
                </a:solidFill>
                <a:effectLst/>
                <a:latin typeface="Times New Roman" panose="02020603050405020304" pitchFamily="18" charset="0"/>
              </a:rPr>
              <a:t>Tencent. (2017). Tencent. Retrieved April 15, 2021, from https://www.tencent.com/en-us/about.html</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90543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369</TotalTime>
  <Words>602</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TencentSansw3</vt:lpstr>
      <vt:lpstr>Times New Roman</vt:lpstr>
      <vt:lpstr>Trebuchet MS</vt:lpstr>
      <vt:lpstr>Wingdings 3</vt:lpstr>
      <vt:lpstr>Facet</vt:lpstr>
      <vt:lpstr>Tencent Holdings Cash, Bond and Derivatives</vt:lpstr>
      <vt:lpstr>Tencent Holdings Limited</vt:lpstr>
      <vt:lpstr>Derivatives</vt:lpstr>
      <vt:lpstr>Hedging of risks</vt:lpstr>
      <vt:lpstr>Summary of Hedging in Tencent Holdings Limited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Tencent Holdings Cash, Bond and Derivatives</dc:title>
  <dc:creator>CHEGE</dc:creator>
  <cp:lastModifiedBy>CHEGE</cp:lastModifiedBy>
  <cp:revision>100</cp:revision>
  <dcterms:created xsi:type="dcterms:W3CDTF">2021-04-15T04:56:05Z</dcterms:created>
  <dcterms:modified xsi:type="dcterms:W3CDTF">2021-04-15T11:05:10Z</dcterms:modified>
</cp:coreProperties>
</file>